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0" r:id="rId2"/>
    <p:sldId id="285" r:id="rId3"/>
    <p:sldId id="363" r:id="rId4"/>
    <p:sldId id="386" r:id="rId5"/>
    <p:sldId id="379" r:id="rId6"/>
    <p:sldId id="410" r:id="rId7"/>
    <p:sldId id="411" r:id="rId8"/>
    <p:sldId id="370" r:id="rId9"/>
    <p:sldId id="412" r:id="rId10"/>
    <p:sldId id="413" r:id="rId11"/>
    <p:sldId id="275" r:id="rId12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52"/>
    <a:srgbClr val="ECECEC"/>
    <a:srgbClr val="8B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6770" autoAdjust="0"/>
  </p:normalViewPr>
  <p:slideViewPr>
    <p:cSldViewPr snapToGrid="0" snapToObjects="1">
      <p:cViewPr varScale="1">
        <p:scale>
          <a:sx n="81" d="100"/>
          <a:sy n="81" d="100"/>
        </p:scale>
        <p:origin x="968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854E3-1497-0744-B040-5DF6365302EA}" type="datetimeFigureOut">
              <a:rPr lang="fr-FR" smtClean="0"/>
              <a:t>15/06/2018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CB88-655A-8D4C-8CE5-2E237B6CFA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15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2894-B65C-E342-8D31-57D034836A37}" type="datetimeFigureOut">
              <a:rPr lang="fr-FR" smtClean="0"/>
              <a:t>15/06/2018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5FA4-1F4D-404B-A8E0-BB6BD6487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2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  5" descr="imag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809218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1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70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5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5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58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56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3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0721rte_albertville29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9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59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18068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4"/>
          </p:nvPr>
        </p:nvSpPr>
        <p:spPr>
          <a:xfrm>
            <a:off x="5492750" y="1625600"/>
            <a:ext cx="3194050" cy="14922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452602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11" name="Espace réservé du tableau 10"/>
          <p:cNvSpPr>
            <a:spLocks noGrp="1"/>
          </p:cNvSpPr>
          <p:nvPr>
            <p:ph type="tbl" sz="quarter" idx="15"/>
          </p:nvPr>
        </p:nvSpPr>
        <p:spPr>
          <a:xfrm>
            <a:off x="5492751" y="3311525"/>
            <a:ext cx="3194050" cy="12001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49257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3685815" y="1110774"/>
            <a:ext cx="1772236" cy="1864462"/>
          </a:xfrm>
          <a:prstGeom prst="rect">
            <a:avLst/>
          </a:prstGeom>
          <a:solidFill>
            <a:srgbClr val="00A6D9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9" name="Image 18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5" y="924168"/>
            <a:ext cx="2118856" cy="223219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6321470" y="1110774"/>
            <a:ext cx="1772236" cy="1864462"/>
          </a:xfrm>
          <a:prstGeom prst="rect">
            <a:avLst/>
          </a:prstGeom>
          <a:solidFill>
            <a:srgbClr val="ECECE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pic>
        <p:nvPicPr>
          <p:cNvPr id="21" name="Image 20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1" y="924168"/>
            <a:ext cx="2118856" cy="2232190"/>
          </a:xfrm>
          <a:prstGeom prst="rect">
            <a:avLst/>
          </a:prstGeom>
        </p:spPr>
      </p:pic>
      <p:sp>
        <p:nvSpPr>
          <p:cNvPr id="22" name="ZoneTexte 21"/>
          <p:cNvSpPr txBox="1"/>
          <p:nvPr userDrawn="1"/>
        </p:nvSpPr>
        <p:spPr>
          <a:xfrm>
            <a:off x="1047938" y="1110774"/>
            <a:ext cx="1772236" cy="1864462"/>
          </a:xfrm>
          <a:prstGeom prst="rect">
            <a:avLst/>
          </a:prstGeom>
          <a:solidFill>
            <a:srgbClr val="8B8B8A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23" name="Image 22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924168"/>
            <a:ext cx="2118856" cy="2232190"/>
          </a:xfrm>
          <a:prstGeom prst="rect">
            <a:avLst/>
          </a:prstGeom>
        </p:spPr>
      </p:pic>
      <p:pic>
        <p:nvPicPr>
          <p:cNvPr id="24" name="Image 23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9" y="1939962"/>
            <a:ext cx="211322" cy="199662"/>
          </a:xfrm>
          <a:prstGeom prst="rect">
            <a:avLst/>
          </a:prstGeom>
        </p:spPr>
      </p:pic>
      <p:pic>
        <p:nvPicPr>
          <p:cNvPr id="25" name="Image 24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5" y="1939962"/>
            <a:ext cx="211322" cy="1996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514499"/>
            <a:ext cx="9144000" cy="629002"/>
          </a:xfrm>
          <a:prstGeom prst="rect">
            <a:avLst/>
          </a:prstGeom>
          <a:solidFill>
            <a:srgbClr val="00A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-1" y="3318934"/>
            <a:ext cx="9144002" cy="1297518"/>
          </a:xfrm>
          <a:solidFill>
            <a:srgbClr val="00A6D9"/>
          </a:solidFill>
        </p:spPr>
        <p:txBody>
          <a:bodyPr lIns="720000" rIns="720000" anchor="b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600" b="0" cap="none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/>
              <a:t>Cliquez pour modifier les styles du texte du </a:t>
            </a:r>
            <a:r>
              <a:rPr lang="fr-FR" dirty="0" err="1" smtClean="0"/>
              <a:t>masqueCliquez</a:t>
            </a:r>
            <a:r>
              <a:rPr lang="fr-FR" dirty="0" smtClean="0"/>
              <a:t>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16840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1128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6455256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pic>
        <p:nvPicPr>
          <p:cNvPr id="28" name="Image 27" descr="Sans titre-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1" y="3479290"/>
            <a:ext cx="278299" cy="278299"/>
          </a:xfrm>
          <a:prstGeom prst="rect">
            <a:avLst/>
          </a:prstGeom>
        </p:spPr>
      </p:pic>
      <p:sp>
        <p:nvSpPr>
          <p:cNvPr id="2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75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458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Etienne FOLLET 1977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uise ALLAVOINE PH9490130LO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Olivier Banon - à recadrer PH7182596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 lafontan.com -0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lafontan.co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rille noir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4343" r="27214" b="20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2068044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2448374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9" y="343350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74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563888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350008"/>
            <a:ext cx="8229600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612" y="1585533"/>
            <a:ext cx="8092188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 smtClean="0"/>
              <a:t>Cliquez pour modifier les styles du texte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52917" y="4800784"/>
            <a:ext cx="2267801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D67FCB91-9227-DE41-902C-B9B73C645121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9978" y="4800784"/>
            <a:ext cx="2895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 kern="1200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fr-FR" dirty="0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00784"/>
            <a:ext cx="2133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28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8" r:id="rId8"/>
    <p:sldLayoutId id="2147483656" r:id="rId9"/>
    <p:sldLayoutId id="2147483667" r:id="rId10"/>
    <p:sldLayoutId id="2147483657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0" r:id="rId23"/>
    <p:sldLayoutId id="2147483665" r:id="rId24"/>
    <p:sldLayoutId id="2147483659" r:id="rId25"/>
    <p:sldLayoutId id="2147483666" r:id="rId2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 cap="all" spc="-1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500"/>
        </a:spcAft>
        <a:buFont typeface="Arial"/>
        <a:buNone/>
        <a:defRPr sz="2000" b="1" kern="1200" cap="all" spc="-100">
          <a:solidFill>
            <a:schemeClr val="tx1"/>
          </a:solidFill>
          <a:latin typeface="Verdana"/>
          <a:ea typeface="+mn-ea"/>
          <a:cs typeface="Verdana"/>
        </a:defRPr>
      </a:lvl1pPr>
      <a:lvl2pPr marL="0" indent="0" algn="just" defTabSz="457200" rtl="0" eaLnBrk="1" latinLnBrk="0" hangingPunct="1">
        <a:spcBef>
          <a:spcPts val="0"/>
        </a:spcBef>
        <a:spcAft>
          <a:spcPts val="800"/>
        </a:spcAft>
        <a:buFont typeface="Arial"/>
        <a:buNone/>
        <a:defRPr sz="1700" kern="1200" spc="-100">
          <a:solidFill>
            <a:schemeClr val="tx1"/>
          </a:solidFill>
          <a:latin typeface="Verdana"/>
          <a:ea typeface="+mn-ea"/>
          <a:cs typeface="Verdana"/>
        </a:defRPr>
      </a:lvl2pPr>
      <a:lvl3pPr marL="0" indent="0" algn="just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3pPr>
      <a:lvl4pPr marL="0" indent="0" algn="just" defTabSz="457200" rtl="0" eaLnBrk="1" latinLnBrk="0" hangingPunct="1">
        <a:spcBef>
          <a:spcPts val="0"/>
        </a:spcBef>
        <a:spcAft>
          <a:spcPts val="4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4pPr>
      <a:lvl5pPr marL="0" indent="0" algn="just" defTabSz="457200" rtl="0" eaLnBrk="1" latinLnBrk="0" hangingPunct="1">
        <a:spcBef>
          <a:spcPts val="0"/>
        </a:spcBef>
        <a:buFont typeface="Arial"/>
        <a:buNone/>
        <a:defRPr sz="1000" kern="1200" spc="-1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yst%C3%A8me_de_gestion_de_base_de_donn%C3%A9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boredclever.com/blog/miscellaneous/these-are-the-programming-languages-and-databases-used-by-googlefacebookamazon-and-others/" TargetMode="External"/><Relationship Id="rId4" Type="http://schemas.openxmlformats.org/officeDocument/2006/relationships/hyperlink" Target="https://fr.wikipedia.org/wiki/Michael_Wideniu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cona.com/blog/2013/09/20/innodb-performance-optimization-basics-updated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88939" y="1529329"/>
            <a:ext cx="8366125" cy="184666"/>
          </a:xfrm>
        </p:spPr>
        <p:txBody>
          <a:bodyPr/>
          <a:lstStyle/>
          <a:p>
            <a:r>
              <a:rPr lang="fr-FR" dirty="0" smtClean="0"/>
              <a:t>15</a:t>
            </a:r>
            <a:r>
              <a:rPr lang="fr-FR" dirty="0" smtClean="0"/>
              <a:t>/06/2018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388939" y="2448374"/>
            <a:ext cx="8366125" cy="410369"/>
          </a:xfrm>
        </p:spPr>
        <p:txBody>
          <a:bodyPr/>
          <a:lstStyle/>
          <a:p>
            <a:r>
              <a:rPr lang="fr-FR" dirty="0" smtClean="0"/>
              <a:t>Base de donnée </a:t>
            </a:r>
            <a:r>
              <a:rPr lang="fr-FR" dirty="0" err="1" smtClean="0"/>
              <a:t>Mysql</a:t>
            </a:r>
            <a:endParaRPr lang="fr-FR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Seif KAROUI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4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CONCEPTION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811925"/>
            <a:ext cx="8308428" cy="309059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 smtClean="0"/>
              <a:t>BASE DE Donnée contient plusieurs tables</a:t>
            </a:r>
          </a:p>
          <a:p>
            <a:pPr marL="342900" indent="-342900">
              <a:buFontTx/>
              <a:buChar char="-"/>
            </a:pPr>
            <a:r>
              <a:rPr lang="fr-FR" dirty="0" smtClean="0"/>
              <a:t>Chaque table contient la description d’un objet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 err="1" smtClean="0"/>
              <a:t>Primary</a:t>
            </a:r>
            <a:r>
              <a:rPr lang="fr-FR" dirty="0" smtClean="0"/>
              <a:t> KEY: identifiant de chaque donnée , généralement INT avec </a:t>
            </a:r>
            <a:r>
              <a:rPr lang="fr-FR" dirty="0" err="1" smtClean="0"/>
              <a:t>autoincrement</a:t>
            </a:r>
            <a:endParaRPr lang="fr-FR" dirty="0" smtClean="0"/>
          </a:p>
          <a:p>
            <a:pPr marL="342900" indent="-342900">
              <a:buFontTx/>
              <a:buChar char="-"/>
            </a:pPr>
            <a:r>
              <a:rPr lang="fr-FR" dirty="0" smtClean="0"/>
              <a:t>INDEX: une colonne indexée devient trié et en mémoire - &gt; recherche rapide</a:t>
            </a:r>
          </a:p>
          <a:p>
            <a:pPr marL="342900" indent="-342900">
              <a:buFontTx/>
              <a:buChar char="-"/>
            </a:pPr>
            <a:r>
              <a:rPr lang="fr-FR" dirty="0" smtClean="0"/>
              <a:t>FOREIGN KEY - &gt; lien vers un </a:t>
            </a:r>
            <a:r>
              <a:rPr lang="fr-FR" dirty="0" err="1" smtClean="0"/>
              <a:t>primary</a:t>
            </a:r>
            <a:r>
              <a:rPr lang="fr-FR" dirty="0" smtClean="0"/>
              <a:t> key d’une autre table</a:t>
            </a:r>
          </a:p>
        </p:txBody>
      </p:sp>
    </p:spTree>
    <p:extLst>
      <p:ext uri="{BB962C8B-B14F-4D97-AF65-F5344CB8AC3E}">
        <p14:creationId xmlns:p14="http://schemas.microsoft.com/office/powerpoint/2010/main" val="14928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12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459945"/>
            <a:ext cx="8092188" cy="1064394"/>
          </a:xfrm>
        </p:spPr>
        <p:txBody>
          <a:bodyPr/>
          <a:lstStyle/>
          <a:p>
            <a:r>
              <a:rPr lang="fr-FR" dirty="0" smtClean="0"/>
              <a:t>1. Introduction</a:t>
            </a:r>
          </a:p>
          <a:p>
            <a:endParaRPr lang="fr-FR" dirty="0" smtClean="0"/>
          </a:p>
          <a:p>
            <a:r>
              <a:rPr lang="fr-FR" dirty="0" smtClean="0"/>
              <a:t>2. Notions et explications</a:t>
            </a:r>
          </a:p>
          <a:p>
            <a:endParaRPr lang="fr-FR" dirty="0" smtClean="0"/>
          </a:p>
          <a:p>
            <a:r>
              <a:rPr lang="fr-FR" dirty="0" smtClean="0"/>
              <a:t>3. Application </a:t>
            </a:r>
            <a:r>
              <a:rPr lang="fr-FR" dirty="0"/>
              <a:t>et </a:t>
            </a:r>
            <a:r>
              <a:rPr lang="fr-FR" dirty="0" smtClean="0"/>
              <a:t>Exercices Pratiques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422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91051" y="1998928"/>
            <a:ext cx="677863" cy="292388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7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967741"/>
            <a:ext cx="8092188" cy="2636619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C’est Quoi?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-MySQL: </a:t>
            </a:r>
            <a:r>
              <a:rPr lang="fr-FR" sz="1400" dirty="0" smtClean="0"/>
              <a:t>est </a:t>
            </a:r>
            <a:r>
              <a:rPr lang="fr-FR" sz="1400" dirty="0"/>
              <a:t>un </a:t>
            </a:r>
            <a:r>
              <a:rPr lang="fr-FR" sz="1400" dirty="0">
                <a:hlinkClick r:id="rId3" tooltip="Système de gestion de base de données"/>
              </a:rPr>
              <a:t>système de gestion de bases de données</a:t>
            </a:r>
            <a:r>
              <a:rPr lang="fr-FR" sz="1400" dirty="0"/>
              <a:t> relationnelles (SGBDR</a:t>
            </a:r>
            <a:r>
              <a:rPr lang="fr-FR" sz="1400" dirty="0" smtClean="0"/>
              <a:t>)</a:t>
            </a:r>
          </a:p>
          <a:p>
            <a:pPr lvl="1" algn="l">
              <a:spcAft>
                <a:spcPts val="500"/>
              </a:spcAft>
            </a:pPr>
            <a:r>
              <a:rPr lang="fr-FR" sz="1400" dirty="0" smtClean="0"/>
              <a:t>-</a:t>
            </a:r>
            <a:r>
              <a:rPr lang="fr-FR" sz="1400" b="1" dirty="0" smtClean="0"/>
              <a:t>CREATEUR</a:t>
            </a:r>
            <a:r>
              <a:rPr lang="fr-FR" sz="1400" dirty="0" smtClean="0"/>
              <a:t> </a:t>
            </a:r>
            <a:r>
              <a:rPr lang="fr-FR" sz="1400" dirty="0">
                <a:hlinkClick r:id="rId4" tooltip="Michael Widenius"/>
              </a:rPr>
              <a:t>Michael </a:t>
            </a:r>
            <a:r>
              <a:rPr lang="fr-FR" sz="1400" dirty="0" err="1">
                <a:hlinkClick r:id="rId4" tooltip="Michael Widenius"/>
              </a:rPr>
              <a:t>Widenius</a:t>
            </a:r>
            <a:r>
              <a:rPr lang="fr-FR" sz="1400" dirty="0" smtClean="0"/>
              <a:t>, </a:t>
            </a:r>
            <a:r>
              <a:rPr lang="fr-FR" sz="1400" dirty="0" err="1" smtClean="0"/>
              <a:t>My</a:t>
            </a:r>
            <a:r>
              <a:rPr lang="fr-FR" sz="1400" dirty="0"/>
              <a:t> </a:t>
            </a:r>
            <a:r>
              <a:rPr lang="fr-FR" sz="1400" dirty="0" smtClean="0"/>
              <a:t>est le prénom de sa première fille</a:t>
            </a:r>
            <a:endParaRPr lang="fr-FR" sz="1400" dirty="0"/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-Acheté par SUN en 2008, puis SUN a été achetée par oracle en 2009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-Michael </a:t>
            </a:r>
            <a:r>
              <a:rPr lang="fr-FR" sz="1400" b="1" cap="all" dirty="0" err="1" smtClean="0"/>
              <a:t>Widenius</a:t>
            </a:r>
            <a:r>
              <a:rPr lang="fr-FR" sz="1400" b="1" cap="all" dirty="0" smtClean="0"/>
              <a:t> a crée </a:t>
            </a:r>
            <a:r>
              <a:rPr lang="fr-FR" sz="1400" b="1" cap="all" dirty="0" err="1" smtClean="0"/>
              <a:t>MariaDB</a:t>
            </a:r>
            <a:r>
              <a:rPr lang="fr-FR" sz="1400" b="1" cap="all" dirty="0" smtClean="0"/>
              <a:t> (nom de sa deuxième fille), pour continuer en open source.</a:t>
            </a:r>
          </a:p>
          <a:p>
            <a:pPr lvl="1" algn="l">
              <a:spcAft>
                <a:spcPts val="500"/>
              </a:spcAft>
            </a:pPr>
            <a:r>
              <a:rPr lang="fr-FR" sz="1400" b="1" cap="all" dirty="0" smtClean="0"/>
              <a:t>-</a:t>
            </a:r>
            <a:r>
              <a:rPr lang="fr-FR" sz="1400" b="1" cap="all" dirty="0" smtClean="0">
                <a:hlinkClick r:id="rId5"/>
              </a:rPr>
              <a:t>Utilisé par tous le monde</a:t>
            </a:r>
            <a:r>
              <a:rPr lang="fr-FR" sz="1400" b="1" cap="all" dirty="0" smtClean="0"/>
              <a:t>: WIKIPEDIA,GOOGLE,FACEBOOK</a:t>
            </a:r>
          </a:p>
          <a:p>
            <a:pPr lvl="1" algn="l">
              <a:spcAft>
                <a:spcPts val="500"/>
              </a:spcAft>
            </a:pPr>
            <a:endParaRPr lang="fr-FR" sz="1400" b="1" cap="all" dirty="0"/>
          </a:p>
          <a:p>
            <a:pPr lvl="1" algn="l">
              <a:spcAft>
                <a:spcPts val="500"/>
              </a:spcAft>
            </a:pPr>
            <a:endParaRPr lang="fr-FR" sz="1400" b="1" cap="all" dirty="0" smtClean="0"/>
          </a:p>
          <a:p>
            <a:pPr lvl="1" algn="l">
              <a:spcAft>
                <a:spcPts val="500"/>
              </a:spcAft>
            </a:pPr>
            <a:endParaRPr lang="fr-FR" sz="1300" b="1" cap="all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NOTIONS ET EXPLICATION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5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MOTEURS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20888" y="994326"/>
            <a:ext cx="8092188" cy="8040663"/>
          </a:xfrm>
        </p:spPr>
        <p:txBody>
          <a:bodyPr/>
          <a:lstStyle/>
          <a:p>
            <a:r>
              <a:rPr lang="fr-FR" dirty="0" smtClean="0"/>
              <a:t>MOTEURS:</a:t>
            </a:r>
          </a:p>
          <a:p>
            <a:r>
              <a:rPr lang="fr-FR" dirty="0" err="1" smtClean="0"/>
              <a:t>MyISAM</a:t>
            </a:r>
            <a:r>
              <a:rPr lang="fr-FR" dirty="0" smtClean="0"/>
              <a:t>: Simple à implémenter et </a:t>
            </a:r>
            <a:r>
              <a:rPr lang="fr-FR" dirty="0"/>
              <a:t>à gérer, ne supporte ni transactions ni intégrité automatique des </a:t>
            </a:r>
            <a:r>
              <a:rPr lang="fr-FR" dirty="0" smtClean="0"/>
              <a:t>tables. UTILISE DISKSPACE </a:t>
            </a:r>
          </a:p>
          <a:p>
            <a:endParaRPr lang="fr-FR" dirty="0" smtClean="0"/>
          </a:p>
          <a:p>
            <a:r>
              <a:rPr lang="fr-FR" dirty="0" smtClean="0"/>
              <a:t>INNODB: destiné </a:t>
            </a:r>
            <a:r>
              <a:rPr lang="fr-FR" dirty="0"/>
              <a:t>aux applications dont la cohérence des données est </a:t>
            </a:r>
            <a:r>
              <a:rPr lang="fr-FR" dirty="0" smtClean="0"/>
              <a:t>critique, HIGHLY CONFIGURABLE. UTILISE TABLESPACE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CA: CERTIFICATION AUTHORITY (publique ou </a:t>
            </a:r>
            <a:r>
              <a:rPr lang="fr-FR" dirty="0" err="1" smtClean="0"/>
              <a:t>inhouse</a:t>
            </a:r>
            <a:r>
              <a:rPr lang="fr-FR" dirty="0" smtClean="0"/>
              <a:t>)</a:t>
            </a:r>
          </a:p>
          <a:p>
            <a:r>
              <a:rPr lang="fr-FR" dirty="0" smtClean="0"/>
              <a:t>Possibilité génération clé publique et l’envoie à CA</a:t>
            </a:r>
          </a:p>
          <a:p>
            <a:r>
              <a:rPr lang="fr-FR" dirty="0"/>
              <a:t> </a:t>
            </a:r>
            <a:r>
              <a:rPr lang="fr-FR" dirty="0" smtClean="0"/>
              <a:t> HIERARCHIE CA (ROOT and </a:t>
            </a:r>
            <a:r>
              <a:rPr lang="fr-FR" dirty="0" err="1" smtClean="0"/>
              <a:t>subordinate</a:t>
            </a:r>
            <a:r>
              <a:rPr lang="fr-FR" dirty="0" smtClean="0"/>
              <a:t>) </a:t>
            </a:r>
          </a:p>
          <a:p>
            <a:r>
              <a:rPr lang="fr-FR" dirty="0" smtClean="0"/>
              <a:t>RA: LA Secrétaire du CA (validation d’identité de la société ou site )</a:t>
            </a:r>
          </a:p>
          <a:p>
            <a:endParaRPr lang="fr-FR" dirty="0"/>
          </a:p>
          <a:p>
            <a:r>
              <a:rPr lang="fr-FR" dirty="0" smtClean="0"/>
              <a:t>CRL: Base de donnée de certificats expirés ou annulé , CRL géré par le CA , envoyé sur demande ou périodiquement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4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GESTION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1585533"/>
            <a:ext cx="8308428" cy="1359346"/>
          </a:xfrm>
        </p:spPr>
        <p:txBody>
          <a:bodyPr/>
          <a:lstStyle/>
          <a:p>
            <a:r>
              <a:rPr lang="fr-FR" dirty="0" smtClean="0"/>
              <a:t>1. LIGNE DE COMMANDE: Gestion des configurations</a:t>
            </a:r>
          </a:p>
          <a:p>
            <a:r>
              <a:rPr lang="fr-FR" dirty="0" smtClean="0"/>
              <a:t>2. PHPMYADMIN: OUTIL web utilisé souvent pour </a:t>
            </a:r>
            <a:r>
              <a:rPr lang="fr-FR" dirty="0"/>
              <a:t>créer, remplir et utiliser des bases </a:t>
            </a:r>
            <a:r>
              <a:rPr lang="fr-FR" dirty="0" smtClean="0"/>
              <a:t>MySQL.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3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1138773"/>
          </a:xfrm>
        </p:spPr>
        <p:txBody>
          <a:bodyPr/>
          <a:lstStyle/>
          <a:p>
            <a:r>
              <a:rPr lang="fr-FR" dirty="0" smtClean="0"/>
              <a:t>APPLICATION ET EXERCICES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4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CONFIG </a:t>
            </a:r>
            <a:r>
              <a:rPr lang="fr-FR" sz="2000" dirty="0" err="1" smtClean="0"/>
              <a:t>InnoDB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78372" y="827690"/>
            <a:ext cx="8308428" cy="47064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innodb_buffer_pool_size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innodb_buffer_pool_instances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Dump/Restore Buffer </a:t>
            </a:r>
            <a:r>
              <a:rPr lang="fr-FR" dirty="0" smtClean="0"/>
              <a:t>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innodb_log_file_size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innodb_log_buffer_size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innodb_flush_log_at_trx_commit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innodb_thread_concurrency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innodb_flush_method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FF0000"/>
                </a:solidFill>
              </a:rPr>
              <a:t>innodb_file_per_table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/>
              <a:t>Site </a:t>
            </a:r>
            <a:r>
              <a:rPr lang="fr-FR" dirty="0">
                <a:hlinkClick r:id="rId2"/>
              </a:rPr>
              <a:t>PERCONA</a:t>
            </a:r>
            <a:r>
              <a:rPr lang="fr-FR" dirty="0"/>
              <a:t> </a:t>
            </a:r>
            <a:r>
              <a:rPr lang="fr-FR" dirty="0" smtClean="0"/>
              <a:t>spécialisé </a:t>
            </a:r>
            <a:r>
              <a:rPr lang="fr-FR" dirty="0"/>
              <a:t>dans le </a:t>
            </a:r>
            <a:r>
              <a:rPr lang="fr-FR" dirty="0" err="1"/>
              <a:t>tuning</a:t>
            </a:r>
            <a:r>
              <a:rPr lang="fr-FR" dirty="0"/>
              <a:t> des performances de MySQL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par défaut">
  <a:themeElements>
    <a:clrScheme name="RTE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6D9"/>
      </a:accent1>
      <a:accent2>
        <a:srgbClr val="EC775C"/>
      </a:accent2>
      <a:accent3>
        <a:srgbClr val="00518B"/>
      </a:accent3>
      <a:accent4>
        <a:srgbClr val="DC0059"/>
      </a:accent4>
      <a:accent5>
        <a:srgbClr val="38B6BC"/>
      </a:accent5>
      <a:accent6>
        <a:srgbClr val="574C52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8987</TotalTime>
  <Words>335</Words>
  <Application>Microsoft Office PowerPoint</Application>
  <PresentationFormat>Affichage à l'écran (16:9)</PresentationFormat>
  <Paragraphs>72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ArialMT</vt:lpstr>
      <vt:lpstr>Calibri</vt:lpstr>
      <vt:lpstr>Verdana</vt:lpstr>
      <vt:lpstr>Wingdings</vt:lpstr>
      <vt:lpstr>Thème par défaut</vt:lpstr>
      <vt:lpstr>Présentation PowerPoint</vt:lpstr>
      <vt:lpstr>Présentation PowerPoint</vt:lpstr>
      <vt:lpstr>Introduction</vt:lpstr>
      <vt:lpstr>Présentation PowerPoint</vt:lpstr>
      <vt:lpstr>NOTIONS ET EXPLICATION</vt:lpstr>
      <vt:lpstr>Présentation PowerPoint</vt:lpstr>
      <vt:lpstr>Présentation PowerPoint</vt:lpstr>
      <vt:lpstr>APPLICATION ET EXERCICES PRATIQUES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 S</dc:creator>
  <cp:lastModifiedBy>KAROUI Seif</cp:lastModifiedBy>
  <cp:revision>620</cp:revision>
  <dcterms:created xsi:type="dcterms:W3CDTF">2016-12-28T11:42:57Z</dcterms:created>
  <dcterms:modified xsi:type="dcterms:W3CDTF">2018-06-15T11:46:45Z</dcterms:modified>
</cp:coreProperties>
</file>